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6F3F65-2B08-40C8-A403-8CC86FED0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68F246-9FB9-4ACC-8F3A-A38E88EAD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E6A07C-2B27-403C-9A27-8C54413B0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E27ED0-5039-48B3-9C3C-60F2E70D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1FF5CF-6582-4CE4-8776-5B6A8151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1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09FC3F-C3DB-4F00-8012-A66860DE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85683D-E921-4736-B731-2568F62D6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34F238-E5B9-4BD8-8BF7-D9A75B15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A3BB1A-7FF4-4B88-A428-CBD3DE92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C69608-5077-4769-88E4-993ADC89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28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71B454B-520A-4B64-A908-5298D6B2B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32D031-8341-45C0-BE5E-F2945CF89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09EA51-C9E2-4B0C-BBD9-765CCD08F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46E3BF-54DA-495F-A296-50FF76E6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4DF0FE-7CEF-4A9F-9020-473FBF91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01DAF9-A2BE-4790-8939-96815C2A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C49951-BF31-4F75-9E39-5EA9FF879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9D27D7-6796-4FD1-80DA-5F15D354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22FA1B-4EC9-4D6C-861C-373E68BF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87306-D2CF-4E5D-A42D-21A88927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19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2CAB0F-4D7E-4BA3-86CB-2248A7087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3DA1D0-8CA7-4E49-90B0-E6481D6DE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D97274-C286-403D-8629-1C055494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4B65BE-DB8A-4B63-92D2-8B73CB10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9CCCBB-AC1A-4B4B-8797-4B2C6A6F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16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353384-2B8C-4060-B0DD-90BB438F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941CF6-4830-4E75-92DF-25C1574D0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5F8564-BF3E-45E6-A2E2-9A53B1395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A0E0D5-9159-4AF1-A4EE-3BF6872C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9852EC-D81F-49EC-BDB9-840764E3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A23FFA-A968-435D-92D5-28CFDBF7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77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E568F5-5745-4600-A940-B9D1326A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D20A6E-E157-4B4E-B276-5F9D218C5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3587AB-FDBD-469C-A4A9-75E30A6BE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578AE2-0EB7-450A-AACA-EDEB752DD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C622A7-DBC0-40BC-A75D-0A801F07E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A4FE1A-8E5E-491B-9CB7-B62105AD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319F46-D7F8-492F-A1F5-50722F50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9D3680-8753-4A62-8EDC-62065288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45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5E5BC-6311-44EA-9878-FD814067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2F0446-327C-43A6-931B-FB1DBE2A6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5987371-412A-4BEE-A182-3135C15C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C85232-9252-4AF8-934D-E7F8550C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27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8928127-2009-4C4B-A606-290065BA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9D17FE-2FB0-485B-8D40-9FE338F81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DA6B9A-778B-4C61-AFBB-1E179B8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72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1AF742-D965-4F88-9180-672121EC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A833B5-DD96-459F-8C73-C251B7636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2488F-B6D4-4314-8890-099D836A3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7F2195-8B73-4952-AC5E-3F774E5E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D7A25C-2655-4945-A5B8-454B1410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F4806C-1A35-4190-82CC-0A7C8053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45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076262-7A57-4D0F-A3C3-8BF87BEA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0505D9-9453-48CA-A851-547273AD8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AEC024-5C07-450B-BBDB-D821F00A0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8D35A2-1741-4ACC-9BC9-C174A953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F7A1C5-3F9B-4FC1-97D7-FC8EFF05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9A3B6C-C726-45E5-BEFF-AC48A821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74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2DFB4A-2534-4AF2-8DF5-3C8C55CE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59E4AB-0748-45E7-A5CA-98B56E2D3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D4F6A3-A834-41AD-AA34-8E3A1C321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2108-6ABA-415A-B18A-ACF61C3D3A38}" type="datetimeFigureOut">
              <a:rPr lang="it-IT" smtClean="0"/>
              <a:t>23/11/2020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E6AE97-5F42-4ED7-9AE3-FA6300F62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59BF01-2100-4022-9AD2-F921A8623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424B-A29F-4895-9A0C-364B75DC1C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9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BCF18A-5BCA-4424-A6F9-CC3DE09C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CLASSI DI LAUREA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1047A6-0E30-4ED5-80AA-0C51BA39B0A3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4000" dirty="0">
                <a:solidFill>
                  <a:schemeClr val="accent6"/>
                </a:solidFill>
              </a:rPr>
              <a:t>Corso di laurea in </a:t>
            </a:r>
            <a:r>
              <a:rPr lang="it-IT" sz="4000" u="sng" dirty="0">
                <a:solidFill>
                  <a:schemeClr val="accent6"/>
                </a:solidFill>
              </a:rPr>
              <a:t>STORIA</a:t>
            </a:r>
            <a:r>
              <a:rPr lang="it-IT" sz="4000" dirty="0">
                <a:solidFill>
                  <a:schemeClr val="accent6"/>
                </a:solidFill>
              </a:rPr>
              <a:t> &gt; Classe </a:t>
            </a:r>
            <a:r>
              <a:rPr lang="it-IT" sz="4000" u="sng" dirty="0">
                <a:solidFill>
                  <a:schemeClr val="accent6"/>
                </a:solidFill>
              </a:rPr>
              <a:t>L 42</a:t>
            </a:r>
          </a:p>
          <a:p>
            <a:pPr marL="0" indent="0" algn="ctr">
              <a:buNone/>
            </a:pPr>
            <a:endParaRPr lang="it-IT" sz="4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t-IT" sz="4000" dirty="0">
                <a:solidFill>
                  <a:schemeClr val="accent5"/>
                </a:solidFill>
              </a:rPr>
              <a:t>Laurea magistrale in</a:t>
            </a:r>
          </a:p>
          <a:p>
            <a:pPr marL="0" indent="0" algn="ctr">
              <a:buNone/>
            </a:pPr>
            <a:r>
              <a:rPr lang="it-IT" sz="4000" u="sng" dirty="0">
                <a:solidFill>
                  <a:schemeClr val="accent5"/>
                </a:solidFill>
              </a:rPr>
              <a:t>SCIENZE STORICHE </a:t>
            </a:r>
            <a:r>
              <a:rPr lang="it-IT" sz="4000" dirty="0">
                <a:solidFill>
                  <a:schemeClr val="accent5"/>
                </a:solidFill>
              </a:rPr>
              <a:t>&gt; Classe </a:t>
            </a:r>
            <a:r>
              <a:rPr lang="it-IT" sz="4000" u="sng" dirty="0">
                <a:solidFill>
                  <a:schemeClr val="accent5"/>
                </a:solidFill>
              </a:rPr>
              <a:t>LM 84</a:t>
            </a:r>
          </a:p>
          <a:p>
            <a:pPr marL="0" indent="0" algn="ctr">
              <a:buNone/>
            </a:pPr>
            <a:endParaRPr lang="it-IT" sz="4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t-IT" sz="4000" u="sng" dirty="0">
                <a:solidFill>
                  <a:srgbClr val="FF0000"/>
                </a:solidFill>
              </a:rPr>
              <a:t>Per accedere ai concorsi per l’insegnamento si deve conseguire la </a:t>
            </a:r>
            <a:r>
              <a:rPr lang="it-IT" sz="4000" i="1" u="sng" dirty="0">
                <a:solidFill>
                  <a:srgbClr val="FF0000"/>
                </a:solidFill>
              </a:rPr>
              <a:t>Laurea Magistrale</a:t>
            </a:r>
          </a:p>
        </p:txBody>
      </p:sp>
    </p:spTree>
    <p:extLst>
      <p:ext uri="{BB962C8B-B14F-4D97-AF65-F5344CB8AC3E}">
        <p14:creationId xmlns:p14="http://schemas.microsoft.com/office/powerpoint/2010/main" val="12403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EBFEB6B-35D4-41E6-96C6-C0B62803E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DALLA LAUREA TRIENNALE </a:t>
            </a:r>
            <a:br>
              <a:rPr lang="it-IT" b="1" dirty="0"/>
            </a:br>
            <a:r>
              <a:rPr lang="it-IT" b="1" dirty="0"/>
              <a:t>                             AI CONCORSI PER LA SCUOLA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2DAA9DD-FF54-4667-B78D-305905420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- </a:t>
            </a:r>
            <a:r>
              <a:rPr lang="it-IT" dirty="0"/>
              <a:t>OGNI CLASSE DI CONCORSO PER LA SCUOLA RICHIEDE ESAMI SPECIFICI OLTRE ALLA CLASSE DI LAUREA MAGISTRALE GIUSTA (es: Per insegnare Filosofia e Storia NON VA BENE una Laurea Magistrale in ITALIANISTICA)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u="sng" dirty="0">
                <a:solidFill>
                  <a:srgbClr val="FF0000"/>
                </a:solidFill>
              </a:rPr>
              <a:t>QUESTI ESAMI SI POSSONO ACQUISIRE (IN PARTE) GIA’ NELLA LAUREA TRIENNALE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GLI ESAMI INDICATI SOSTENUTI NELLA LAUREA TRIENNALE </a:t>
            </a:r>
            <a:r>
              <a:rPr lang="it-IT" u="sng" dirty="0"/>
              <a:t>SONO VALIDI</a:t>
            </a:r>
            <a:r>
              <a:rPr lang="it-IT" dirty="0"/>
              <a:t> AI FINI DELL’AMMISSIONE AI CONCORSI PER L’INSEGNAMENTO </a:t>
            </a:r>
            <a:r>
              <a:rPr lang="it-IT" u="sng" dirty="0"/>
              <a:t>DOPO IL CONSEGUIMENTO DELLA LAUREA MAGISTRALE APPARTENENTE AD UNA DELLE CLASSE GIUSTE (es: se dopo la L 42 mi iscrivo alla LM 84 posso conseguire i cfu mancanti e accedere alla Classe di concorso in Filosofia e Storia)</a:t>
            </a:r>
          </a:p>
          <a:p>
            <a:pPr>
              <a:buFontTx/>
              <a:buChar char="-"/>
            </a:pPr>
            <a:endParaRPr lang="it-IT" u="sng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10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203CB8-C1B4-46B8-808C-36BEF9BD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ACCESSO AI CONCORSI PER LA SCUOLA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BDE9A6C-B144-4264-AB2A-B2DF62522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SCHEMA DEI PIANI DI STUDIO INDIVIDUALI PER ACQUISIZIONE DEI CFU RICHIESTI </a:t>
            </a:r>
            <a:r>
              <a:rPr lang="it-IT" u="sng" dirty="0"/>
              <a:t>AI LAUREATI DELLE LM 84 </a:t>
            </a:r>
            <a:r>
              <a:rPr lang="it-IT" dirty="0"/>
              <a:t>PER L’ACCESSO AI CONCORSI PER: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A-12  Discipline letterarie negli istituti di istruzione secondaria di secondo grado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chemeClr val="accent5"/>
                </a:solidFill>
              </a:rPr>
              <a:t>A-19 Filosofia e Storia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Con acquisizione (di parte) dei </a:t>
            </a:r>
            <a:r>
              <a:rPr lang="it-IT" dirty="0">
                <a:solidFill>
                  <a:srgbClr val="C00000"/>
                </a:solidFill>
              </a:rPr>
              <a:t>24 cfu </a:t>
            </a:r>
            <a:r>
              <a:rPr lang="it-IT" dirty="0" err="1">
                <a:solidFill>
                  <a:srgbClr val="C00000"/>
                </a:solidFill>
              </a:rPr>
              <a:t>antropo</a:t>
            </a:r>
            <a:r>
              <a:rPr lang="it-IT" dirty="0">
                <a:solidFill>
                  <a:srgbClr val="C00000"/>
                </a:solidFill>
              </a:rPr>
              <a:t>-psico-pedagogici</a:t>
            </a:r>
          </a:p>
        </p:txBody>
      </p:sp>
    </p:spTree>
    <p:extLst>
      <p:ext uri="{BB962C8B-B14F-4D97-AF65-F5344CB8AC3E}">
        <p14:creationId xmlns:p14="http://schemas.microsoft.com/office/powerpoint/2010/main" val="12734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43D503-6AA5-40DD-A98A-58E5D1D0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CLASSE DI CONCORSO A-12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C440B-40DB-4BD8-8874-96350F757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6851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i="1" dirty="0"/>
              <a:t>ESAMI UTILI PRESENTI NEL PIANO DIDATTICO DELLA LAUREA IN STORIA:</a:t>
            </a:r>
          </a:p>
          <a:p>
            <a:pPr marL="0" indent="0">
              <a:buNone/>
            </a:pPr>
            <a:r>
              <a:rPr lang="it-IT" dirty="0"/>
              <a:t>II ANNO: GRUPPO 09: </a:t>
            </a:r>
            <a:r>
              <a:rPr lang="it-IT" dirty="0">
                <a:solidFill>
                  <a:srgbClr val="FF0000"/>
                </a:solidFill>
              </a:rPr>
              <a:t>Letteratura italiana 12 cfu (obbligatorio)</a:t>
            </a:r>
          </a:p>
          <a:p>
            <a:pPr marL="0" indent="0">
              <a:buNone/>
            </a:pPr>
            <a:r>
              <a:rPr lang="it-IT" dirty="0"/>
              <a:t>II ANNO: GRUPPO 11: </a:t>
            </a:r>
            <a:r>
              <a:rPr lang="it-IT" dirty="0">
                <a:solidFill>
                  <a:srgbClr val="C00000"/>
                </a:solidFill>
              </a:rPr>
              <a:t>Pedagogia generale 12 cfu</a:t>
            </a:r>
          </a:p>
          <a:p>
            <a:pPr marL="0" indent="0">
              <a:buNone/>
            </a:pPr>
            <a:r>
              <a:rPr lang="it-IT" dirty="0"/>
              <a:t>III ANNO: GRUPPO 13: </a:t>
            </a:r>
            <a:r>
              <a:rPr lang="it-IT" dirty="0">
                <a:solidFill>
                  <a:srgbClr val="FF0000"/>
                </a:solidFill>
              </a:rPr>
              <a:t>Geografia 6 cfu (obbligatorio)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III ANNO: GRUPPO 14: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Antropologia culturale 6 cfu</a:t>
            </a:r>
          </a:p>
          <a:p>
            <a:pPr marL="0" indent="0">
              <a:buNone/>
            </a:pPr>
            <a:r>
              <a:rPr lang="it-IT" dirty="0"/>
              <a:t>III ANNO: GRUPPO 15: </a:t>
            </a:r>
            <a:r>
              <a:rPr lang="it-IT" dirty="0">
                <a:solidFill>
                  <a:schemeClr val="accent2"/>
                </a:solidFill>
              </a:rPr>
              <a:t>Didattica della storia 6 cfu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III ANNO: GRUPPO 16: </a:t>
            </a:r>
            <a:r>
              <a:rPr lang="it-IT" dirty="0">
                <a:solidFill>
                  <a:srgbClr val="FF0000"/>
                </a:solidFill>
              </a:rPr>
              <a:t>Lingua latina </a:t>
            </a:r>
            <a:r>
              <a:rPr lang="it-IT" dirty="0"/>
              <a:t>oppure </a:t>
            </a:r>
            <a:r>
              <a:rPr lang="it-IT" dirty="0">
                <a:solidFill>
                  <a:srgbClr val="FF0000"/>
                </a:solidFill>
              </a:rPr>
              <a:t>Storia della lingua italiana</a:t>
            </a:r>
          </a:p>
          <a:p>
            <a:pPr marL="0" indent="0">
              <a:buNone/>
            </a:pPr>
            <a:r>
              <a:rPr lang="it-IT" dirty="0"/>
              <a:t>III ANNO CFU A SCELTA LIBERA: </a:t>
            </a:r>
            <a:r>
              <a:rPr lang="it-IT" dirty="0">
                <a:solidFill>
                  <a:srgbClr val="FF0000"/>
                </a:solidFill>
              </a:rPr>
              <a:t>Lingua latina 6 cfu </a:t>
            </a:r>
            <a:r>
              <a:rPr lang="it-IT" dirty="0"/>
              <a:t>oppure </a:t>
            </a:r>
            <a:r>
              <a:rPr lang="it-IT" dirty="0">
                <a:solidFill>
                  <a:srgbClr val="FF0000"/>
                </a:solidFill>
              </a:rPr>
              <a:t>Storia della lingua italiana 6 cfu (alternare scelta rispetto al Gruppo 16) + Glottologia 6 cfu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CFU UTILI ACQUISITI: </a:t>
            </a:r>
            <a:r>
              <a:rPr lang="it-IT" dirty="0">
                <a:solidFill>
                  <a:schemeClr val="accent2"/>
                </a:solidFill>
              </a:rPr>
              <a:t>24/24 CFU ANTROPO-PSICO-PEDAGOGICI </a:t>
            </a:r>
            <a:r>
              <a:rPr lang="it-IT" dirty="0"/>
              <a:t>+ </a:t>
            </a:r>
            <a:r>
              <a:rPr lang="it-IT" dirty="0">
                <a:solidFill>
                  <a:srgbClr val="FF0000"/>
                </a:solidFill>
              </a:rPr>
              <a:t>36/60 CLASSE A-12 </a:t>
            </a:r>
            <a:r>
              <a:rPr lang="it-IT" dirty="0"/>
              <a:t>(</a:t>
            </a:r>
            <a:r>
              <a:rPr lang="it-IT" dirty="0">
                <a:solidFill>
                  <a:srgbClr val="FF0000"/>
                </a:solidFill>
              </a:rPr>
              <a:t>cfu mancanti: M-GGR 01 6 CFU; GLOTTOLOGIA 6 CFU; LINGUA/LETTERATURA LATINA 6 CFU; STORIA DELLA LINGUA ITALIANA 6 CFU</a:t>
            </a:r>
            <a:r>
              <a:rPr lang="it-IT" dirty="0"/>
              <a:t>)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43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43D503-6AA5-40DD-A98A-58E5D1D0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1"/>
                </a:solidFill>
              </a:rPr>
              <a:t>CLASSE DI CONCORSO A-19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C440B-40DB-4BD8-8874-96350F757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6851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i="1" dirty="0"/>
              <a:t>ESAMI UTILI PRESENTI NEL PIANO DIDATTICO DELLA LAUREA IN STORIA:</a:t>
            </a:r>
          </a:p>
          <a:p>
            <a:pPr marL="0" indent="0">
              <a:buNone/>
            </a:pPr>
            <a:r>
              <a:rPr lang="it-IT" dirty="0"/>
              <a:t>I ANNO: GRUPPO 03: </a:t>
            </a:r>
            <a:r>
              <a:rPr lang="it-IT" dirty="0">
                <a:solidFill>
                  <a:schemeClr val="accent1"/>
                </a:solidFill>
              </a:rPr>
              <a:t>Filosofia teoretica 12 cfu </a:t>
            </a:r>
            <a:r>
              <a:rPr lang="it-IT" dirty="0"/>
              <a:t>oppure </a:t>
            </a:r>
            <a:r>
              <a:rPr lang="it-IT" dirty="0">
                <a:solidFill>
                  <a:schemeClr val="accent1"/>
                </a:solidFill>
              </a:rPr>
              <a:t>Storia della filosofia 12 cfu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II ANNO: GRUPPO 11: </a:t>
            </a:r>
            <a:r>
              <a:rPr lang="it-IT" dirty="0">
                <a:solidFill>
                  <a:schemeClr val="accent1"/>
                </a:solidFill>
              </a:rPr>
              <a:t>Filosofia teoretica 12 cfu </a:t>
            </a:r>
            <a:r>
              <a:rPr lang="it-IT" dirty="0"/>
              <a:t>oppure </a:t>
            </a:r>
            <a:r>
              <a:rPr lang="it-IT" dirty="0">
                <a:solidFill>
                  <a:schemeClr val="accent1"/>
                </a:solidFill>
              </a:rPr>
              <a:t>Storia della filosofia 12 cfu (alternare la scelta rispetto al Gruppo 03)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/>
              <a:t>III ANNO: GRUPPO 14: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Antropologia culturale 6 cfu</a:t>
            </a:r>
          </a:p>
          <a:p>
            <a:pPr marL="0" indent="0">
              <a:buNone/>
            </a:pPr>
            <a:r>
              <a:rPr lang="it-IT" dirty="0"/>
              <a:t>III ANNO: GRUPPO 15: </a:t>
            </a:r>
            <a:r>
              <a:rPr lang="it-IT" dirty="0">
                <a:solidFill>
                  <a:schemeClr val="accent2"/>
                </a:solidFill>
              </a:rPr>
              <a:t>Didattica della storia 6 cfu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III ANNO CFU A SCELTA LIBERA: </a:t>
            </a:r>
            <a:r>
              <a:rPr lang="it-IT" dirty="0">
                <a:solidFill>
                  <a:schemeClr val="accent1"/>
                </a:solidFill>
              </a:rPr>
              <a:t>Estetica 12 cfu </a:t>
            </a:r>
            <a:r>
              <a:rPr lang="it-IT" dirty="0"/>
              <a:t>oppure </a:t>
            </a:r>
            <a:r>
              <a:rPr lang="it-IT" dirty="0">
                <a:solidFill>
                  <a:schemeClr val="accent1"/>
                </a:solidFill>
              </a:rPr>
              <a:t>Filosofia della scienza 12 cfu </a:t>
            </a:r>
            <a:r>
              <a:rPr lang="it-IT" dirty="0"/>
              <a:t>oppure </a:t>
            </a:r>
            <a:r>
              <a:rPr lang="it-IT" dirty="0">
                <a:solidFill>
                  <a:schemeClr val="accent1"/>
                </a:solidFill>
              </a:rPr>
              <a:t>Filosofia morale 12 cfu </a:t>
            </a:r>
            <a:r>
              <a:rPr lang="it-IT" dirty="0"/>
              <a:t>oppure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dirty="0">
                <a:solidFill>
                  <a:schemeClr val="accent2"/>
                </a:solidFill>
              </a:rPr>
              <a:t>Pedagogia generale 12 cfu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CFU UTILI ACQUISITI:</a:t>
            </a:r>
          </a:p>
          <a:p>
            <a:pPr marL="514350" indent="-514350">
              <a:buAutoNum type="alphaLcParenR"/>
            </a:pPr>
            <a:r>
              <a:rPr lang="it-IT" dirty="0"/>
              <a:t>Scegliendo nei cfu liberi </a:t>
            </a:r>
            <a:r>
              <a:rPr lang="it-IT" dirty="0">
                <a:solidFill>
                  <a:schemeClr val="accent1"/>
                </a:solidFill>
              </a:rPr>
              <a:t>Estetica</a:t>
            </a:r>
            <a:r>
              <a:rPr lang="it-IT" dirty="0"/>
              <a:t> o </a:t>
            </a:r>
            <a:r>
              <a:rPr lang="it-IT" dirty="0">
                <a:solidFill>
                  <a:schemeClr val="accent1"/>
                </a:solidFill>
              </a:rPr>
              <a:t>Filosofia della scienza </a:t>
            </a:r>
            <a:r>
              <a:rPr lang="it-IT" dirty="0"/>
              <a:t>o </a:t>
            </a:r>
            <a:r>
              <a:rPr lang="it-IT" dirty="0">
                <a:solidFill>
                  <a:schemeClr val="accent1"/>
                </a:solidFill>
              </a:rPr>
              <a:t>Filosofia morale</a:t>
            </a:r>
            <a:r>
              <a:rPr lang="it-IT" dirty="0"/>
              <a:t>: </a:t>
            </a:r>
            <a:r>
              <a:rPr lang="it-IT" dirty="0">
                <a:solidFill>
                  <a:schemeClr val="accent2"/>
                </a:solidFill>
              </a:rPr>
              <a:t>12/24 CFU ANTROPO-PSICO-PEDAGOGICI </a:t>
            </a:r>
            <a:r>
              <a:rPr lang="it-IT" dirty="0"/>
              <a:t>+ </a:t>
            </a:r>
            <a:r>
              <a:rPr lang="it-IT" dirty="0">
                <a:solidFill>
                  <a:schemeClr val="accent1"/>
                </a:solidFill>
              </a:rPr>
              <a:t>36/36 CLASSE A-19 </a:t>
            </a:r>
            <a:r>
              <a:rPr lang="it-IT" dirty="0">
                <a:solidFill>
                  <a:schemeClr val="accent2"/>
                </a:solidFill>
              </a:rPr>
              <a:t>(cfu mancanti: PEDAGOGIA GENERALE 12 cfu)</a:t>
            </a:r>
          </a:p>
          <a:p>
            <a:pPr marL="514350" indent="-514350">
              <a:buAutoNum type="alphaLcParenR"/>
            </a:pPr>
            <a:r>
              <a:rPr lang="it-IT" dirty="0"/>
              <a:t>Scegliendo nei cfu liberi </a:t>
            </a:r>
            <a:r>
              <a:rPr lang="it-IT" dirty="0">
                <a:solidFill>
                  <a:schemeClr val="accent2"/>
                </a:solidFill>
              </a:rPr>
              <a:t>Pedagogia generale 12 cfu: 24/24 CFU ANTROPO-PSICO-PEDAGOGICI </a:t>
            </a:r>
            <a:r>
              <a:rPr lang="it-IT" dirty="0"/>
              <a:t>+ </a:t>
            </a:r>
            <a:r>
              <a:rPr lang="it-IT" dirty="0">
                <a:solidFill>
                  <a:schemeClr val="accent1"/>
                </a:solidFill>
              </a:rPr>
              <a:t>24/36 CLASSE A-19 (cfu mancanti: Estetica 12 cfu </a:t>
            </a:r>
            <a:r>
              <a:rPr lang="it-IT" dirty="0"/>
              <a:t>oppure </a:t>
            </a:r>
            <a:r>
              <a:rPr lang="it-IT" dirty="0">
                <a:solidFill>
                  <a:schemeClr val="accent1"/>
                </a:solidFill>
              </a:rPr>
              <a:t>Filosofia della scienza 12 cfu </a:t>
            </a:r>
            <a:r>
              <a:rPr lang="it-IT" dirty="0"/>
              <a:t>oppure </a:t>
            </a:r>
            <a:r>
              <a:rPr lang="it-IT" dirty="0">
                <a:solidFill>
                  <a:schemeClr val="accent1"/>
                </a:solidFill>
              </a:rPr>
              <a:t>Filosofia morale 12 cfu)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8447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525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CLASSI DI LAUREA</vt:lpstr>
      <vt:lpstr>DALLA LAUREA TRIENNALE                               AI CONCORSI PER LA SCUOLA</vt:lpstr>
      <vt:lpstr>ACCESSO AI CONCORSI PER LA SCUOLA</vt:lpstr>
      <vt:lpstr>CLASSE DI CONCORSO A-12</vt:lpstr>
      <vt:lpstr>CLASSE DI CONCORSO A-19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ACCESSO AI CONCORSI PER LA SCUOLA</dc:title>
  <dc:creator>Maria Pia Casalena</dc:creator>
  <cp:lastModifiedBy>Maria Pia Casalena</cp:lastModifiedBy>
  <cp:revision>14</cp:revision>
  <dcterms:created xsi:type="dcterms:W3CDTF">2020-11-13T13:19:00Z</dcterms:created>
  <dcterms:modified xsi:type="dcterms:W3CDTF">2020-11-23T10:49:33Z</dcterms:modified>
</cp:coreProperties>
</file>